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  <p:sldId id="269" r:id="rId13"/>
    <p:sldId id="268" r:id="rId14"/>
    <p:sldId id="272" r:id="rId15"/>
    <p:sldId id="270" r:id="rId16"/>
    <p:sldId id="267" r:id="rId17"/>
    <p:sldId id="271" r:id="rId18"/>
    <p:sldId id="273" r:id="rId19"/>
    <p:sldId id="279" r:id="rId20"/>
    <p:sldId id="280" r:id="rId21"/>
    <p:sldId id="275" r:id="rId22"/>
    <p:sldId id="278" r:id="rId23"/>
    <p:sldId id="276" r:id="rId24"/>
    <p:sldId id="277" r:id="rId25"/>
    <p:sldId id="284" r:id="rId26"/>
    <p:sldId id="282" r:id="rId27"/>
    <p:sldId id="281" r:id="rId28"/>
    <p:sldId id="283" r:id="rId29"/>
    <p:sldId id="285" r:id="rId30"/>
  </p:sldIdLst>
  <p:sldSz cx="12192000" cy="6858000"/>
  <p:notesSz cx="6797675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90" y="-3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C89C5C-4DDC-B09F-B06F-4E541CC6B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919B103-3879-FBE5-7749-63E50D424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CBEB2F-C58D-8404-6FCD-CBD46982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D853-0578-4C5D-A6BB-47FE4F056166}" type="datetimeFigureOut">
              <a:rPr lang="zh-TW" altLang="en-US" smtClean="0"/>
              <a:t>2025/9/8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E2802B-BBC8-48B6-A2BF-2AAA2BBB9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D941E9-3002-A7C1-5EF7-C8AF1050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0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08E3B7-F8BE-8893-2500-9FFA1B517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495F47D-6E87-FFDE-1FAB-4654F6EC0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2287D9-3A41-23CA-7DA6-174056283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D853-0578-4C5D-A6BB-47FE4F056166}" type="datetimeFigureOut">
              <a:rPr lang="zh-TW" altLang="en-US" smtClean="0"/>
              <a:t>2025/9/8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5A7EAA-DFC7-2E00-39A4-AF427C50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7E2344-A638-7D4E-4456-361FAE51B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71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8CFC402-5982-CC7C-BED1-DEDDA6119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B37BF4A-93BB-9522-133C-73273AA7E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279D3-AE44-3F48-79C8-3A96A298F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D853-0578-4C5D-A6BB-47FE4F056166}" type="datetimeFigureOut">
              <a:rPr lang="zh-TW" altLang="en-US" smtClean="0"/>
              <a:t>2025/9/8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AF6FD8-0DC7-7FB7-805C-7F31335AA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454F94-DDF9-6C92-A8AA-ECDE291EB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3927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A3F1A-64C4-7B83-2201-CE152DF2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95BA04-859A-8AFA-01AA-3443DA13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AE1E27-ABB6-4B5D-C6FC-21F0169FD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D853-0578-4C5D-A6BB-47FE4F056166}" type="datetimeFigureOut">
              <a:rPr lang="zh-TW" altLang="en-US" smtClean="0"/>
              <a:t>2025/9/8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2A9029-1D91-1E5B-525C-50A860E9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FAABB7-9C45-CBFD-94C6-7D5A4802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58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B00818-1D39-937D-5007-6738EB66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CD22A0-7D76-36B6-3A06-134EA18DE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F575E3-2F94-60EA-B106-FEC2F449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D853-0578-4C5D-A6BB-47FE4F056166}" type="datetimeFigureOut">
              <a:rPr lang="zh-TW" altLang="en-US" smtClean="0"/>
              <a:t>2025/9/8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543238-F5D5-F821-F9AE-EBD3931B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4E0046-EE58-E2E1-7ADE-82E015130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45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1122E7-D0D4-0AFB-3809-00CBDB9C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1DE135-25D8-8230-AD43-195C7BC9C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A498E62-499E-64A6-8368-126A511ED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B8B920-9005-E277-B7A2-E89B97967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D853-0578-4C5D-A6BB-47FE4F056166}" type="datetimeFigureOut">
              <a:rPr lang="zh-TW" altLang="en-US" smtClean="0"/>
              <a:t>2025/9/8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53AF1B-89A2-8041-BCA0-70D2EFA55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11D542-EE16-0690-3FB8-65CED8C5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140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23E824-DED2-EAE1-BD0F-7B8EC7628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753E19F-A496-8EB3-F232-AB6441035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E33F062-B8AF-2E69-6FFC-F6E6B5D85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2C49D90-6BCB-92F9-E636-98539644F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23D6DD8-6958-6B38-5779-9ADD54066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8200F8B-4A48-7AD2-CE4F-F8B7D02F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D853-0578-4C5D-A6BB-47FE4F056166}" type="datetimeFigureOut">
              <a:rPr lang="zh-TW" altLang="en-US" smtClean="0"/>
              <a:t>2025/9/8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58884A0-2F51-F4E7-58E8-2DBA2AC1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B771134-F139-C014-B736-DAB2485F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710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4C5A01-F058-B2C2-A17B-B2064201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C36FD56-F361-F9B6-CB08-A789517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D853-0578-4C5D-A6BB-47FE4F056166}" type="datetimeFigureOut">
              <a:rPr lang="zh-TW" altLang="en-US" smtClean="0"/>
              <a:t>2025/9/8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13F299C-20C0-D4CC-90AC-23CA9E85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8E807-C77D-7004-30BD-23C8955A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529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DA8A43F-516F-720E-5472-FF5D704BB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D853-0578-4C5D-A6BB-47FE4F056166}" type="datetimeFigureOut">
              <a:rPr lang="zh-TW" altLang="en-US" smtClean="0"/>
              <a:t>2025/9/8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73BB6D0-A878-D43F-40CA-2CAA881D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07A65C-0490-E6C2-4063-4EE2372DA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364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BDAF24-ACAE-A694-4B12-19CB6B98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D159D7-FB86-AE8E-08DB-09C5A1139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D04A9E-E09B-FCB6-073B-1A027863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FEC5A5-A4A9-6C30-7966-44C778A34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D853-0578-4C5D-A6BB-47FE4F056166}" type="datetimeFigureOut">
              <a:rPr lang="zh-TW" altLang="en-US" smtClean="0"/>
              <a:t>2025/9/8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E8B4404-41C8-6848-2079-380F39660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B82269-B414-4433-3098-90810640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61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E91027-DED6-9F52-1ED7-28AA1F67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955AA9F-963A-4F63-8034-2AA52AF89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F83EBE0-33EC-4018-1961-9F71965AD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24A2CE2-71C4-DC7B-A361-A505638B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D853-0578-4C5D-A6BB-47FE4F056166}" type="datetimeFigureOut">
              <a:rPr lang="zh-TW" altLang="en-US" smtClean="0"/>
              <a:t>2025/9/8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3D7E95-1E97-9794-65F2-F0D660E8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E25837-CE7F-19B2-4FF4-4185EDD07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981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F9F4C6-C6DB-9FB6-5EBC-F37C43E7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653D8A6-15E7-C608-C415-9982D033D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BF526B-E0FF-B6F2-0D2E-90D835B7D7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14D853-0578-4C5D-A6BB-47FE4F056166}" type="datetimeFigureOut">
              <a:rPr lang="zh-TW" altLang="en-US" smtClean="0"/>
              <a:t>2025/9/8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FDE8D5-18F5-B46F-FC94-59D50B37B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B17BBF-C8FA-C70A-0555-E211E2DCE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272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行, 繪圖, 文字, 圖表 的圖片&#10;&#10;AI 產生的內容可能不正確。">
            <a:extLst>
              <a:ext uri="{FF2B5EF4-FFF2-40B4-BE49-F238E27FC236}">
                <a16:creationId xmlns:a16="http://schemas.microsoft.com/office/drawing/2014/main" id="{57EB32D4-5118-74B9-65FA-9DCD16B03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1" y="1110434"/>
            <a:ext cx="10563497" cy="561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43B174F-B054-28AD-9D0C-C0A82092D655}"/>
                  </a:ext>
                </a:extLst>
              </p:cNvPr>
              <p:cNvSpPr txBox="1"/>
              <p:nvPr/>
            </p:nvSpPr>
            <p:spPr>
              <a:xfrm>
                <a:off x="1349828" y="459990"/>
                <a:ext cx="76461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</a:rPr>
                      <m:t>ch</m:t>
                    </m:r>
                    <m:r>
                      <a:rPr lang="en-US" altLang="zh-TW" sz="3200" b="0" i="0" smtClean="0">
                        <a:latin typeface="Cambria Math" panose="02040503050406030204" pitchFamily="18" charset="0"/>
                      </a:rPr>
                      <m:t>3 0.3</m:t>
                    </m:r>
                    <m:func>
                      <m:funcPr>
                        <m:ctrlPr>
                          <a:rPr lang="zh-TW" alt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TW" altLang="en-US" sz="320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zh-TW" altLang="en-US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TW" alt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bandwidth 600 Hz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43B174F-B054-28AD-9D0C-C0A82092D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828" y="459990"/>
                <a:ext cx="7646125" cy="584775"/>
              </a:xfrm>
              <a:prstGeom prst="rect">
                <a:avLst/>
              </a:prstGeom>
              <a:blipFill>
                <a:blip r:embed="rId3"/>
                <a:stretch>
                  <a:fillRect l="-1992" t="-14583" b="-32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481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E577A-16F4-658A-0595-0A420C9D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47882FF-5018-9AA2-2080-AB97F59FCDF6}"/>
              </a:ext>
            </a:extLst>
          </p:cNvPr>
          <p:cNvSpPr txBox="1"/>
          <p:nvPr/>
        </p:nvSpPr>
        <p:spPr>
          <a:xfrm>
            <a:off x="8994292" y="1704982"/>
            <a:ext cx="3013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VM</a:t>
            </a:r>
            <a:r>
              <a:rPr lang="zh-TW" altLang="en-US" dirty="0"/>
              <a:t>主要頻率成分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b="1" dirty="0"/>
              <a:t>1000.0 Hz  84.35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3000.0 Hz  60.57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5000.0 Hz  44.27 dB</a:t>
            </a:r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AADF7F-0E40-1A91-C719-0FE0EF20B5FE}"/>
              </a:ext>
            </a:extLst>
          </p:cNvPr>
          <p:cNvSpPr txBox="1"/>
          <p:nvPr/>
        </p:nvSpPr>
        <p:spPr>
          <a:xfrm>
            <a:off x="8994292" y="4552853"/>
            <a:ext cx="3013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DA</a:t>
            </a:r>
            <a:r>
              <a:rPr lang="zh-TW" altLang="en-US" dirty="0"/>
              <a:t>主要頻率成分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b="1" dirty="0"/>
              <a:t>1000.0 Hz  84.55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3000.0 Hz  59.61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5000.0 Hz </a:t>
            </a:r>
            <a:r>
              <a:rPr lang="zh-TW" altLang="en-US" b="1" dirty="0"/>
              <a:t> </a:t>
            </a:r>
            <a:r>
              <a:rPr lang="en-US" altLang="zh-TW" b="1" dirty="0"/>
              <a:t>44.57 dB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D1FF77B-D273-6988-0A3B-36645552C793}"/>
                  </a:ext>
                </a:extLst>
              </p:cNvPr>
              <p:cNvSpPr txBox="1"/>
              <p:nvPr/>
            </p:nvSpPr>
            <p:spPr>
              <a:xfrm>
                <a:off x="365758" y="384983"/>
                <a:ext cx="86285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</a:rPr>
                      <m:t>ch</m:t>
                    </m:r>
                    <m:r>
                      <a:rPr lang="en-US" altLang="zh-TW" sz="3200" b="0" i="0" smtClean="0">
                        <a:latin typeface="Cambria Math" panose="02040503050406030204" pitchFamily="18" charset="0"/>
                      </a:rPr>
                      <m:t>3 0.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5</m:t>
                    </m:r>
                    <m:func>
                      <m:funcPr>
                        <m:ctrlPr>
                          <a:rPr lang="zh-TW" alt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TW" altLang="en-US" sz="320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zh-TW" altLang="en-US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TW" alt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 Hz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(new inner)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zh-TW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D1FF77B-D273-6988-0A3B-36645552C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58" y="384983"/>
                <a:ext cx="8628533" cy="584775"/>
              </a:xfrm>
              <a:prstGeom prst="rect">
                <a:avLst/>
              </a:prstGeom>
              <a:blipFill>
                <a:blip r:embed="rId2"/>
                <a:stretch>
                  <a:fillRect l="-1767" t="-14583" r="-848" b="-32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C2ADDBEB-04DB-0C1C-B285-100073514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2" y="969758"/>
            <a:ext cx="8531079" cy="56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7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470AEB4-9071-801F-7C63-17ECBF387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8" y="2847974"/>
            <a:ext cx="11111223" cy="1019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984349D-8CC7-7E78-2171-7735CBC73F81}"/>
                  </a:ext>
                </a:extLst>
              </p:cNvPr>
              <p:cNvSpPr txBox="1"/>
              <p:nvPr/>
            </p:nvSpPr>
            <p:spPr>
              <a:xfrm>
                <a:off x="8886825" y="6362700"/>
                <a:ext cx="29146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1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ohm , @10Hz</a:t>
                </a:r>
              </a:p>
              <a:p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984349D-8CC7-7E78-2171-7735CBC73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825" y="6362700"/>
                <a:ext cx="2914650" cy="646331"/>
              </a:xfrm>
              <a:prstGeom prst="rect">
                <a:avLst/>
              </a:prstGeom>
              <a:blipFill>
                <a:blip r:embed="rId3"/>
                <a:stretch>
                  <a:fillRect l="-1883" t="-5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460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9F44F-1E97-AC2E-2598-C1A8FCBE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1015D8B-2526-1531-00F8-48B3305527D2}"/>
                  </a:ext>
                </a:extLst>
              </p:cNvPr>
              <p:cNvSpPr txBox="1"/>
              <p:nvPr/>
            </p:nvSpPr>
            <p:spPr>
              <a:xfrm>
                <a:off x="4045952" y="5328940"/>
                <a:ext cx="4100096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a:rPr lang="en-US" altLang="zh-TW" sz="2000" b="1" dirty="0" smtClean="0">
                          <a:latin typeface="Cambria Math" panose="02040503050406030204" pitchFamily="18" charset="0"/>
                        </a:rPr>
                        <m:t>1.5</m:t>
                      </m:r>
                      <m:r>
                        <a:rPr lang="en-US" altLang="zh-TW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altLang="zh-TW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0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Settling Time: 0.10582</a:t>
                </a:r>
              </a:p>
              <a:p>
                <a:r>
                  <a:rPr lang="en-US" altLang="zh-TW" sz="20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Standard Deviation: 0.874876 nm</a:t>
                </a:r>
              </a:p>
              <a:p>
                <a:r>
                  <a:rPr lang="en-US" altLang="zh-TW" sz="20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Steady-state error: 0.342593 nm</a:t>
                </a:r>
                <a:b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1015D8B-2526-1531-00F8-48B330552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52" y="5328940"/>
                <a:ext cx="4100096" cy="1600438"/>
              </a:xfrm>
              <a:prstGeom prst="rect">
                <a:avLst/>
              </a:prstGeom>
              <a:blipFill>
                <a:blip r:embed="rId2"/>
                <a:stretch>
                  <a:fillRect l="-16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 descr="一張含有 文字, 行, 繪圖, 圖表 的圖片&#10;&#10;AI 產生的內容可能不正確。">
            <a:extLst>
              <a:ext uri="{FF2B5EF4-FFF2-40B4-BE49-F238E27FC236}">
                <a16:creationId xmlns:a16="http://schemas.microsoft.com/office/drawing/2014/main" id="{0EC0ADAD-12D4-7F1F-0E89-0CE56686A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70" y="382463"/>
            <a:ext cx="9893660" cy="49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22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C01C571-2C12-8CD1-296A-1C62D6A46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60" y="804491"/>
            <a:ext cx="10469078" cy="342457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79CB2C1-9E1F-21C1-2776-AB65250C08BA}"/>
              </a:ext>
            </a:extLst>
          </p:cNvPr>
          <p:cNvSpPr txBox="1"/>
          <p:nvPr/>
        </p:nvSpPr>
        <p:spPr>
          <a:xfrm>
            <a:off x="1301931" y="4711338"/>
            <a:ext cx="958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= (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MaxScaledValue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MinScaledValue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MaxNormalizedValue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MinNormalizedValue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OFFSET =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MaxScaledValue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GAIN *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MaxNormalizedValue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4C16492-982C-9B69-87F6-48551A7089F8}"/>
              </a:ext>
            </a:extLst>
          </p:cNvPr>
          <p:cNvCxnSpPr>
            <a:cxnSpLocks/>
          </p:cNvCxnSpPr>
          <p:nvPr/>
        </p:nvCxnSpPr>
        <p:spPr>
          <a:xfrm flipH="1">
            <a:off x="8212183" y="3429000"/>
            <a:ext cx="653143" cy="11952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85113BB0-DE05-ECA7-5C77-0550065CC43E}"/>
              </a:ext>
            </a:extLst>
          </p:cNvPr>
          <p:cNvSpPr/>
          <p:nvPr/>
        </p:nvSpPr>
        <p:spPr>
          <a:xfrm>
            <a:off x="6601097" y="2216332"/>
            <a:ext cx="1611086" cy="60089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8051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9B7C5-6FE4-545E-5DB3-0E7FD4A04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CEECBB6B-F0EC-C01D-98BE-22A05958D565}"/>
              </a:ext>
            </a:extLst>
          </p:cNvPr>
          <p:cNvSpPr txBox="1"/>
          <p:nvPr/>
        </p:nvSpPr>
        <p:spPr>
          <a:xfrm>
            <a:off x="4187733" y="5120529"/>
            <a:ext cx="48256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/>
              <a:t>Settling Time (settling range5%):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未穩定</a:t>
            </a:r>
          </a:p>
          <a:p>
            <a:r>
              <a:rPr lang="en-US" altLang="zh-TW" sz="2000" b="1" dirty="0"/>
              <a:t>Standard Deviation: 12.212636 nm</a:t>
            </a:r>
          </a:p>
          <a:p>
            <a:r>
              <a:rPr lang="en-US" altLang="zh-TW" sz="2000" b="1" dirty="0"/>
              <a:t>Steady-state error: 0.337115 nm</a:t>
            </a:r>
            <a:endParaRPr lang="zh-TW" altLang="en-US" sz="2000" b="1" dirty="0"/>
          </a:p>
        </p:txBody>
      </p:sp>
      <p:pic>
        <p:nvPicPr>
          <p:cNvPr id="4" name="圖片 3" descr="一張含有 文字, 行, 繪圖, 圖表 的圖片&#10;&#10;AI 產生的內容可能不正確。">
            <a:extLst>
              <a:ext uri="{FF2B5EF4-FFF2-40B4-BE49-F238E27FC236}">
                <a16:creationId xmlns:a16="http://schemas.microsoft.com/office/drawing/2014/main" id="{6EC8EEC8-C2C3-3DE7-2689-209E6C40F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322097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93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行, 繪圖, 圖表 的圖片&#10;&#10;AI 產生的內容可能不正確。">
            <a:extLst>
              <a:ext uri="{FF2B5EF4-FFF2-40B4-BE49-F238E27FC236}">
                <a16:creationId xmlns:a16="http://schemas.microsoft.com/office/drawing/2014/main" id="{3FF8D954-25B7-708B-BDA8-969107EEE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677087"/>
            <a:ext cx="10972822" cy="365760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76EC242-7B27-B36C-3C88-8BE417702BCF}"/>
              </a:ext>
            </a:extLst>
          </p:cNvPr>
          <p:cNvSpPr txBox="1"/>
          <p:nvPr/>
        </p:nvSpPr>
        <p:spPr>
          <a:xfrm>
            <a:off x="3881846" y="4894106"/>
            <a:ext cx="566274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/>
              <a:t>with IIR filter B.W. 600Hz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&amp;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default PI gain</a:t>
            </a:r>
          </a:p>
          <a:p>
            <a:endParaRPr lang="en-US" altLang="zh-TW" sz="2000" b="1" dirty="0"/>
          </a:p>
          <a:p>
            <a:r>
              <a:rPr lang="zh-TW" altLang="en-US" sz="2000" b="1" dirty="0"/>
              <a:t>target position : 70000 nm</a:t>
            </a:r>
          </a:p>
          <a:p>
            <a:r>
              <a:rPr lang="zh-TW" altLang="en-US" sz="2000" b="1" dirty="0"/>
              <a:t>noise std: 12.005 nm</a:t>
            </a:r>
          </a:p>
          <a:p>
            <a:r>
              <a:rPr lang="zh-TW" altLang="en-US" sz="2000" b="1" dirty="0"/>
              <a:t>steady state error: 3.483 nm</a:t>
            </a:r>
          </a:p>
        </p:txBody>
      </p:sp>
    </p:spTree>
    <p:extLst>
      <p:ext uri="{BB962C8B-B14F-4D97-AF65-F5344CB8AC3E}">
        <p14:creationId xmlns:p14="http://schemas.microsoft.com/office/powerpoint/2010/main" val="355170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3B887B8E-2E74-CB97-DBE8-152ABA95A178}"/>
              </a:ext>
            </a:extLst>
          </p:cNvPr>
          <p:cNvSpPr txBox="1"/>
          <p:nvPr/>
        </p:nvSpPr>
        <p:spPr>
          <a:xfrm>
            <a:off x="3676658" y="5873115"/>
            <a:ext cx="483868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Standard Deviation: 7.082854 nm</a:t>
            </a:r>
          </a:p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Steady-state error: -0.111250 nm</a:t>
            </a:r>
            <a:b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 descr="一張含有 文字, 螢幕擷取畫面, 繪圖, 行 的圖片&#10;&#10;AI 產生的內容可能不正確。">
            <a:extLst>
              <a:ext uri="{FF2B5EF4-FFF2-40B4-BE49-F238E27FC236}">
                <a16:creationId xmlns:a16="http://schemas.microsoft.com/office/drawing/2014/main" id="{5FDE158B-EF84-2C20-8CE9-D34B05DD1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68" y="778601"/>
            <a:ext cx="10118261" cy="5094514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5D67189-4D6E-D9D5-0EA8-E59D6A62E7B7}"/>
              </a:ext>
            </a:extLst>
          </p:cNvPr>
          <p:cNvSpPr txBox="1"/>
          <p:nvPr/>
        </p:nvSpPr>
        <p:spPr>
          <a:xfrm>
            <a:off x="77637" y="378491"/>
            <a:ext cx="4784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Last week testing step response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9514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11B87-3235-EEAF-81CD-BC5DCC28A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EA261429-4D66-2437-ECCF-7CF8DDA454AA}"/>
              </a:ext>
            </a:extLst>
          </p:cNvPr>
          <p:cNvSpPr txBox="1"/>
          <p:nvPr/>
        </p:nvSpPr>
        <p:spPr>
          <a:xfrm>
            <a:off x="3881846" y="4894106"/>
            <a:ext cx="521861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/>
              <a:t>with IIR filter B.W. 600Hz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&amp;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default PI gain</a:t>
            </a:r>
          </a:p>
          <a:p>
            <a:endParaRPr lang="en-US" altLang="zh-TW" sz="2000" b="1" dirty="0"/>
          </a:p>
          <a:p>
            <a:r>
              <a:rPr lang="en-US" altLang="zh-TW" sz="2000" b="1" dirty="0"/>
              <a:t>target position: 30000.0 nm</a:t>
            </a:r>
          </a:p>
          <a:p>
            <a:r>
              <a:rPr lang="en-US" altLang="zh-TW" sz="2000" b="1" dirty="0"/>
              <a:t>noise std: 11.309 nm</a:t>
            </a:r>
          </a:p>
          <a:p>
            <a:r>
              <a:rPr lang="en-US" altLang="zh-TW" sz="2000" b="1" dirty="0"/>
              <a:t>steady state error: -1.143 nm</a:t>
            </a:r>
            <a:endParaRPr lang="zh-TW" altLang="en-US" sz="2000" b="1" dirty="0"/>
          </a:p>
        </p:txBody>
      </p:sp>
      <p:pic>
        <p:nvPicPr>
          <p:cNvPr id="3" name="圖片 2" descr="一張含有 文字, 行, 繪圖, 圖表 的圖片&#10;&#10;AI 產生的內容可能不正確。">
            <a:extLst>
              <a:ext uri="{FF2B5EF4-FFF2-40B4-BE49-F238E27FC236}">
                <a16:creationId xmlns:a16="http://schemas.microsoft.com/office/drawing/2014/main" id="{EDAECDB4-513B-3D2A-45AD-34BDD2E55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73476"/>
            <a:ext cx="10972822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87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2196D-8670-6893-4B24-B7AC3FFD9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FF723A5-AFE6-AD24-2E0D-E9E909391E93}"/>
              </a:ext>
            </a:extLst>
          </p:cNvPr>
          <p:cNvSpPr txBox="1"/>
          <p:nvPr/>
        </p:nvSpPr>
        <p:spPr>
          <a:xfrm>
            <a:off x="3881846" y="4894106"/>
            <a:ext cx="552341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/>
              <a:t>with IIR filter B.W. 50Hz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&amp;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after tuning PI gain</a:t>
            </a:r>
          </a:p>
          <a:p>
            <a:endParaRPr lang="en-US" altLang="zh-TW" sz="2000" b="1" dirty="0">
              <a:highlight>
                <a:srgbClr val="FFFF00"/>
              </a:highlight>
            </a:endParaRPr>
          </a:p>
          <a:p>
            <a:r>
              <a:rPr lang="en-US" altLang="zh-TW" sz="2000" b="1" dirty="0"/>
              <a:t>target position: 20000.0 nm</a:t>
            </a:r>
          </a:p>
          <a:p>
            <a:r>
              <a:rPr lang="en-US" altLang="zh-TW" sz="2000" b="1" dirty="0"/>
              <a:t>noise std: 2.114 nm</a:t>
            </a:r>
          </a:p>
          <a:p>
            <a:r>
              <a:rPr lang="en-US" altLang="zh-TW" sz="2000" b="1" dirty="0"/>
              <a:t>steady state error: 0.653 nm</a:t>
            </a:r>
            <a:endParaRPr lang="zh-TW" altLang="en-US" sz="2000" b="1" dirty="0"/>
          </a:p>
        </p:txBody>
      </p:sp>
      <p:pic>
        <p:nvPicPr>
          <p:cNvPr id="6" name="圖片 5" descr="一張含有 行, 文字, 繪圖, 螢幕擷取畫面 的圖片&#10;&#10;AI 產生的內容可能不正確。">
            <a:extLst>
              <a:ext uri="{FF2B5EF4-FFF2-40B4-BE49-F238E27FC236}">
                <a16:creationId xmlns:a16="http://schemas.microsoft.com/office/drawing/2014/main" id="{7D2EC357-2CCC-D1B8-2200-278698503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877385"/>
            <a:ext cx="10972822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行, 螢幕擷取畫面, 繪圖 的圖片&#10;&#10;AI 產生的內容可能不正確。">
            <a:extLst>
              <a:ext uri="{FF2B5EF4-FFF2-40B4-BE49-F238E27FC236}">
                <a16:creationId xmlns:a16="http://schemas.microsoft.com/office/drawing/2014/main" id="{2C0F8678-22AE-8D69-2E5A-6BF0D59A2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64" y="402039"/>
            <a:ext cx="8849270" cy="442463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36576E-9222-9583-E1AB-A7BA3FED3CB1}"/>
              </a:ext>
            </a:extLst>
          </p:cNvPr>
          <p:cNvSpPr txBox="1"/>
          <p:nvPr/>
        </p:nvSpPr>
        <p:spPr>
          <a:xfrm>
            <a:off x="3532518" y="4826675"/>
            <a:ext cx="5126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Settling Time (settling range 2%): 44.4 </a:t>
            </a:r>
            <a:r>
              <a:rPr lang="en-US" altLang="zh-TW" dirty="0" err="1"/>
              <a:t>ms</a:t>
            </a:r>
            <a:endParaRPr lang="en-US" altLang="zh-TW" dirty="0"/>
          </a:p>
          <a:p>
            <a:r>
              <a:rPr lang="en-US" altLang="zh-TW" dirty="0"/>
              <a:t>Steady-state error: -0.218299 nm</a:t>
            </a:r>
          </a:p>
          <a:p>
            <a:endParaRPr lang="en-US" altLang="zh-TW" dirty="0"/>
          </a:p>
          <a:p>
            <a:r>
              <a:rPr lang="en-US" altLang="zh-TW" dirty="0"/>
              <a:t>=== Stable Region ===</a:t>
            </a:r>
          </a:p>
          <a:p>
            <a:r>
              <a:rPr lang="en-US" altLang="zh-TW" dirty="0"/>
              <a:t>Position - Mean: 25.932255 </a:t>
            </a:r>
            <a:r>
              <a:rPr lang="el-GR" altLang="zh-TW" dirty="0"/>
              <a:t>μ</a:t>
            </a:r>
            <a:r>
              <a:rPr lang="en-US" altLang="zh-TW" dirty="0"/>
              <a:t>m, STD: 4.788797 nm</a:t>
            </a:r>
          </a:p>
          <a:p>
            <a:r>
              <a:rPr lang="en-US" altLang="zh-TW" dirty="0"/>
              <a:t>Target  - Mean: 25.932103 </a:t>
            </a:r>
            <a:r>
              <a:rPr lang="el-GR" altLang="zh-TW" dirty="0"/>
              <a:t>μ</a:t>
            </a:r>
            <a:r>
              <a:rPr lang="en-US" altLang="zh-TW" dirty="0"/>
              <a:t>m, STD: 2.303558 nm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8692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行, 圖表, 螢幕擷取畫面 的圖片&#10;&#10;AI 產生的內容可能不正確。">
            <a:extLst>
              <a:ext uri="{FF2B5EF4-FFF2-40B4-BE49-F238E27FC236}">
                <a16:creationId xmlns:a16="http://schemas.microsoft.com/office/drawing/2014/main" id="{D66E13F9-6872-50C1-5786-538924525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34" y="0"/>
            <a:ext cx="10132732" cy="6755156"/>
          </a:xfrm>
        </p:spPr>
      </p:pic>
    </p:spTree>
    <p:extLst>
      <p:ext uri="{BB962C8B-B14F-4D97-AF65-F5344CB8AC3E}">
        <p14:creationId xmlns:p14="http://schemas.microsoft.com/office/powerpoint/2010/main" val="3658988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071881C-7873-596E-4448-14ED6288D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855" y="590550"/>
            <a:ext cx="4152900" cy="56769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D98DE04-AC08-3F51-3AC7-874DEFCEB966}"/>
              </a:ext>
            </a:extLst>
          </p:cNvPr>
          <p:cNvSpPr txBox="1"/>
          <p:nvPr/>
        </p:nvSpPr>
        <p:spPr>
          <a:xfrm>
            <a:off x="6435306" y="2967335"/>
            <a:ext cx="5503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repeatability: 2.3nm </a:t>
            </a: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Maximum step error: ±10nm for all 1μm move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0369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8DD30D6-9689-F519-A53F-509FF23860E7}"/>
              </a:ext>
            </a:extLst>
          </p:cNvPr>
          <p:cNvSpPr txBox="1"/>
          <p:nvPr/>
        </p:nvSpPr>
        <p:spPr>
          <a:xfrm>
            <a:off x="95794" y="2708365"/>
            <a:ext cx="78115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=== Step Response Analysis ===</a:t>
            </a:r>
          </a:p>
          <a:p>
            <a:r>
              <a:rPr lang="en-US" altLang="zh-TW" dirty="0"/>
              <a:t>Step Jump Time: 1.1566s</a:t>
            </a:r>
          </a:p>
          <a:p>
            <a:r>
              <a:rPr lang="en-US" altLang="zh-TW" dirty="0"/>
              <a:t>Settling Time (settling range 1%): 1.91142</a:t>
            </a:r>
          </a:p>
          <a:p>
            <a:r>
              <a:rPr lang="en-US" altLang="zh-TW" dirty="0"/>
              <a:t>Settling Time from Jump: 0.7548s</a:t>
            </a:r>
          </a:p>
          <a:p>
            <a:r>
              <a:rPr lang="en-US" altLang="zh-TW" dirty="0"/>
              <a:t>Standard Deviation: 5.686600 nm</a:t>
            </a:r>
          </a:p>
          <a:p>
            <a:r>
              <a:rPr lang="en-US" altLang="zh-TW" dirty="0"/>
              <a:t>Steady-state error: 0.231423 nm</a:t>
            </a:r>
          </a:p>
          <a:p>
            <a:endParaRPr lang="en-US" altLang="zh-TW" dirty="0"/>
          </a:p>
          <a:p>
            <a:r>
              <a:rPr lang="en-US" altLang="zh-TW" dirty="0"/>
              <a:t>=== Statistics Before Step Jump ===</a:t>
            </a:r>
          </a:p>
          <a:p>
            <a:r>
              <a:rPr lang="en-US" altLang="zh-TW" dirty="0"/>
              <a:t>Current - Mean: 23.911259 </a:t>
            </a:r>
            <a:r>
              <a:rPr lang="el-GR" altLang="zh-TW" dirty="0"/>
              <a:t>μ</a:t>
            </a:r>
            <a:r>
              <a:rPr lang="en-US" altLang="zh-TW" dirty="0"/>
              <a:t>m, STD: 4.410914 nm</a:t>
            </a:r>
          </a:p>
          <a:p>
            <a:r>
              <a:rPr lang="en-US" altLang="zh-TW" dirty="0"/>
              <a:t>Target  - Mean: 23.911266 </a:t>
            </a:r>
            <a:r>
              <a:rPr lang="el-GR" altLang="zh-TW" dirty="0"/>
              <a:t>μ</a:t>
            </a:r>
            <a:r>
              <a:rPr lang="en-US" altLang="zh-TW" dirty="0"/>
              <a:t>m, STD: 2.345777 nm</a:t>
            </a:r>
          </a:p>
          <a:p>
            <a:endParaRPr lang="en-US" altLang="zh-TW" dirty="0"/>
          </a:p>
          <a:p>
            <a:r>
              <a:rPr lang="en-US" altLang="zh-TW" dirty="0"/>
              <a:t>=== Statistics After Settling (Stable Region) ===</a:t>
            </a:r>
          </a:p>
          <a:p>
            <a:r>
              <a:rPr lang="en-US" altLang="zh-TW" dirty="0"/>
              <a:t>Current - Mean: 24.907154 </a:t>
            </a:r>
            <a:r>
              <a:rPr lang="el-GR" altLang="zh-TW" dirty="0"/>
              <a:t>μ</a:t>
            </a:r>
            <a:r>
              <a:rPr lang="en-US" altLang="zh-TW" dirty="0"/>
              <a:t>m, STD: 3.749264 nm</a:t>
            </a:r>
          </a:p>
          <a:p>
            <a:r>
              <a:rPr lang="en-US" altLang="zh-TW" dirty="0"/>
              <a:t>Target  - Mean: 24.907179 </a:t>
            </a:r>
            <a:r>
              <a:rPr lang="el-GR" altLang="zh-TW" dirty="0"/>
              <a:t>μ</a:t>
            </a:r>
            <a:r>
              <a:rPr lang="en-US" altLang="zh-TW" dirty="0"/>
              <a:t>m, STD: 2.350564 nm</a:t>
            </a:r>
          </a:p>
          <a:p>
            <a:r>
              <a:rPr lang="en-US" altLang="zh-TW" dirty="0">
                <a:highlight>
                  <a:srgbClr val="FFFF00"/>
                </a:highlight>
              </a:rPr>
              <a:t>New PI G</a:t>
            </a:r>
            <a:endParaRPr lang="zh-TW" altLang="en-US" dirty="0">
              <a:highlight>
                <a:srgbClr val="FFFF00"/>
              </a:highlight>
            </a:endParaRPr>
          </a:p>
          <a:p>
            <a:endParaRPr lang="zh-TW" altLang="en-US" dirty="0"/>
          </a:p>
        </p:txBody>
      </p:sp>
      <p:pic>
        <p:nvPicPr>
          <p:cNvPr id="4" name="圖片 3" descr="一張含有 文字, 行, 螢幕擷取畫面, 繪圖 的圖片&#10;&#10;AI 產生的內容可能不正確。">
            <a:extLst>
              <a:ext uri="{FF2B5EF4-FFF2-40B4-BE49-F238E27FC236}">
                <a16:creationId xmlns:a16="http://schemas.microsoft.com/office/drawing/2014/main" id="{9128D097-6601-FC25-61EF-E2396A22E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432" y="556935"/>
            <a:ext cx="8091568" cy="430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62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F98F650-074C-E482-A75C-0DE194D13FEC}"/>
              </a:ext>
            </a:extLst>
          </p:cNvPr>
          <p:cNvSpPr txBox="1"/>
          <p:nvPr/>
        </p:nvSpPr>
        <p:spPr>
          <a:xfrm>
            <a:off x="603849" y="2424023"/>
            <a:ext cx="56761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=== Step Response Analysis ===</a:t>
            </a:r>
          </a:p>
          <a:p>
            <a:r>
              <a:rPr lang="en-US" altLang="zh-TW" dirty="0"/>
              <a:t>Step Jump Time: 0.8813s</a:t>
            </a:r>
          </a:p>
          <a:p>
            <a:r>
              <a:rPr lang="en-US" altLang="zh-TW" dirty="0"/>
              <a:t>Settling Time (settling range 2%): 0.96052</a:t>
            </a:r>
          </a:p>
          <a:p>
            <a:r>
              <a:rPr lang="en-US" altLang="zh-TW" dirty="0"/>
              <a:t>Settling Time from Jump: 0.0792s</a:t>
            </a:r>
          </a:p>
          <a:p>
            <a:r>
              <a:rPr lang="en-US" altLang="zh-TW" dirty="0"/>
              <a:t>Standard Deviation: 4.465186 nm</a:t>
            </a:r>
          </a:p>
          <a:p>
            <a:r>
              <a:rPr lang="en-US" altLang="zh-TW" dirty="0"/>
              <a:t>Steady-state error: 0.220222 nm</a:t>
            </a:r>
          </a:p>
          <a:p>
            <a:endParaRPr lang="en-US" altLang="zh-TW" dirty="0"/>
          </a:p>
          <a:p>
            <a:r>
              <a:rPr lang="en-US" altLang="zh-TW" dirty="0"/>
              <a:t>=== Statistics Before Step Jump ===</a:t>
            </a:r>
          </a:p>
          <a:p>
            <a:r>
              <a:rPr lang="en-US" altLang="zh-TW" dirty="0"/>
              <a:t>Current - Mean: 23.915059 </a:t>
            </a:r>
            <a:r>
              <a:rPr lang="el-GR" altLang="zh-TW" dirty="0"/>
              <a:t>μ</a:t>
            </a:r>
            <a:r>
              <a:rPr lang="en-US" altLang="zh-TW" dirty="0"/>
              <a:t>m, STD: 3.970211 nm</a:t>
            </a:r>
          </a:p>
          <a:p>
            <a:r>
              <a:rPr lang="en-US" altLang="zh-TW" dirty="0"/>
              <a:t>Target  - Mean: 23.915499 </a:t>
            </a:r>
            <a:r>
              <a:rPr lang="el-GR" altLang="zh-TW" dirty="0"/>
              <a:t>μ</a:t>
            </a:r>
            <a:r>
              <a:rPr lang="en-US" altLang="zh-TW" dirty="0"/>
              <a:t>m, STD: 2.433369 nm</a:t>
            </a:r>
          </a:p>
          <a:p>
            <a:endParaRPr lang="en-US" altLang="zh-TW" dirty="0"/>
          </a:p>
          <a:p>
            <a:r>
              <a:rPr lang="en-US" altLang="zh-TW" dirty="0"/>
              <a:t>=== Statistics After Settling (Stable Region) ===</a:t>
            </a:r>
          </a:p>
          <a:p>
            <a:r>
              <a:rPr lang="en-US" altLang="zh-TW" dirty="0"/>
              <a:t>Current - Mean: 24.911901 </a:t>
            </a:r>
            <a:r>
              <a:rPr lang="el-GR" altLang="zh-TW" dirty="0"/>
              <a:t>μ</a:t>
            </a:r>
            <a:r>
              <a:rPr lang="en-US" altLang="zh-TW" dirty="0"/>
              <a:t>m, STD: 4.162849 nm</a:t>
            </a:r>
          </a:p>
          <a:p>
            <a:r>
              <a:rPr lang="en-US" altLang="zh-TW" dirty="0"/>
              <a:t>Target  - Mean: 24.911498 </a:t>
            </a:r>
            <a:r>
              <a:rPr lang="el-GR" altLang="zh-TW" dirty="0"/>
              <a:t>μ</a:t>
            </a:r>
            <a:r>
              <a:rPr lang="en-US" altLang="zh-TW" dirty="0"/>
              <a:t>m, STD: 2.389850 nm</a:t>
            </a:r>
          </a:p>
          <a:p>
            <a:r>
              <a:rPr lang="en-US" altLang="zh-TW" dirty="0">
                <a:highlight>
                  <a:srgbClr val="FFFF00"/>
                </a:highlight>
              </a:rPr>
              <a:t>default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4" name="圖片 3" descr="一張含有 文字, 螢幕擷取畫面, 行, 繪圖 的圖片&#10;&#10;AI 產生的內容可能不正確。">
            <a:extLst>
              <a:ext uri="{FF2B5EF4-FFF2-40B4-BE49-F238E27FC236}">
                <a16:creationId xmlns:a16="http://schemas.microsoft.com/office/drawing/2014/main" id="{92C45695-F1C7-C6AE-BDD3-CEE6297A3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26" y="687954"/>
            <a:ext cx="6944274" cy="34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3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DC9EEDB-34C7-B827-13B1-4B7451A8968D}"/>
              </a:ext>
            </a:extLst>
          </p:cNvPr>
          <p:cNvSpPr txBox="1"/>
          <p:nvPr/>
        </p:nvSpPr>
        <p:spPr>
          <a:xfrm>
            <a:off x="522514" y="2682240"/>
            <a:ext cx="5486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=== Step Response Analysis ===</a:t>
            </a:r>
          </a:p>
          <a:p>
            <a:r>
              <a:rPr lang="en-US" altLang="zh-TW" dirty="0"/>
              <a:t>Step Jump Time: 1.0256s</a:t>
            </a:r>
          </a:p>
          <a:p>
            <a:r>
              <a:rPr lang="en-US" altLang="zh-TW" dirty="0"/>
              <a:t>Settling Time (settling range 1%): 1.98838</a:t>
            </a:r>
          </a:p>
          <a:p>
            <a:r>
              <a:rPr lang="en-US" altLang="zh-TW" dirty="0"/>
              <a:t>Settling Time from Jump: 0.9627s</a:t>
            </a:r>
          </a:p>
          <a:p>
            <a:r>
              <a:rPr lang="en-US" altLang="zh-TW" dirty="0"/>
              <a:t>Standard Deviation: 5.029024 nm</a:t>
            </a:r>
          </a:p>
          <a:p>
            <a:r>
              <a:rPr lang="en-US" altLang="zh-TW" dirty="0"/>
              <a:t>Steady-state error: 0.630869 nm</a:t>
            </a:r>
          </a:p>
          <a:p>
            <a:endParaRPr lang="en-US" altLang="zh-TW" dirty="0"/>
          </a:p>
          <a:p>
            <a:r>
              <a:rPr lang="en-US" altLang="zh-TW" dirty="0"/>
              <a:t>=== Statistics Before Step Jump ===</a:t>
            </a:r>
          </a:p>
          <a:p>
            <a:r>
              <a:rPr lang="en-US" altLang="zh-TW" dirty="0"/>
              <a:t>Current - Mean: 10.961151 </a:t>
            </a:r>
            <a:r>
              <a:rPr lang="el-GR" altLang="zh-TW" dirty="0"/>
              <a:t>μ</a:t>
            </a:r>
            <a:r>
              <a:rPr lang="en-US" altLang="zh-TW" dirty="0"/>
              <a:t>m, STD: 4.739387 nm</a:t>
            </a:r>
          </a:p>
          <a:p>
            <a:r>
              <a:rPr lang="en-US" altLang="zh-TW" dirty="0"/>
              <a:t>Target  - Mean: 10.961150 </a:t>
            </a:r>
            <a:r>
              <a:rPr lang="el-GR" altLang="zh-TW" dirty="0"/>
              <a:t>μ</a:t>
            </a:r>
            <a:r>
              <a:rPr lang="en-US" altLang="zh-TW" dirty="0"/>
              <a:t>m, STD: 2.363531 nm</a:t>
            </a:r>
          </a:p>
          <a:p>
            <a:endParaRPr lang="en-US" altLang="zh-TW" dirty="0"/>
          </a:p>
          <a:p>
            <a:r>
              <a:rPr lang="en-US" altLang="zh-TW" dirty="0"/>
              <a:t>=== Statistics After Settling (Stable Region) ===</a:t>
            </a:r>
          </a:p>
          <a:p>
            <a:r>
              <a:rPr lang="en-US" altLang="zh-TW" dirty="0"/>
              <a:t>Current - Mean: 11.963819 </a:t>
            </a:r>
            <a:r>
              <a:rPr lang="el-GR" altLang="zh-TW" dirty="0"/>
              <a:t>μ</a:t>
            </a:r>
            <a:r>
              <a:rPr lang="en-US" altLang="zh-TW" dirty="0"/>
              <a:t>m, STD: 2.478966 nm</a:t>
            </a:r>
          </a:p>
          <a:p>
            <a:r>
              <a:rPr lang="en-US" altLang="zh-TW" dirty="0"/>
              <a:t>Target  - Mean: 11.958962 </a:t>
            </a:r>
            <a:r>
              <a:rPr lang="el-GR" altLang="zh-TW" dirty="0"/>
              <a:t>μ</a:t>
            </a:r>
            <a:r>
              <a:rPr lang="en-US" altLang="zh-TW" dirty="0"/>
              <a:t>m, STD: 1.934837 nm</a:t>
            </a:r>
          </a:p>
          <a:p>
            <a:r>
              <a:rPr lang="en-US" altLang="zh-TW" dirty="0">
                <a:highlight>
                  <a:srgbClr val="FFFF00"/>
                </a:highlight>
              </a:rPr>
              <a:t>New PI G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4" name="圖片 3" descr="一張含有 文字, 行, 螢幕擷取畫面, 繪圖 的圖片&#10;&#10;AI 產生的內容可能不正確。">
            <a:extLst>
              <a:ext uri="{FF2B5EF4-FFF2-40B4-BE49-F238E27FC236}">
                <a16:creationId xmlns:a16="http://schemas.microsoft.com/office/drawing/2014/main" id="{92D32D81-0E08-F9FC-B24E-D90248081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29" y="441954"/>
            <a:ext cx="6757862" cy="33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74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C4FD7AD-E367-DDB8-3103-391667517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438" y="746178"/>
            <a:ext cx="6116138" cy="305806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99B2A77-56CE-C182-54A0-8AC99B3E78FD}"/>
              </a:ext>
            </a:extLst>
          </p:cNvPr>
          <p:cNvSpPr txBox="1"/>
          <p:nvPr/>
        </p:nvSpPr>
        <p:spPr>
          <a:xfrm>
            <a:off x="207034" y="2460680"/>
            <a:ext cx="57451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=== Step Response Analysis ===</a:t>
            </a:r>
          </a:p>
          <a:p>
            <a:r>
              <a:rPr lang="en-US" altLang="zh-TW" dirty="0"/>
              <a:t>Step Jump Time: 1.0915s</a:t>
            </a:r>
          </a:p>
          <a:p>
            <a:r>
              <a:rPr lang="en-US" altLang="zh-TW" dirty="0"/>
              <a:t>Settling Time (settling range 2%): 1.19584</a:t>
            </a:r>
          </a:p>
          <a:p>
            <a:r>
              <a:rPr lang="en-US" altLang="zh-TW" dirty="0"/>
              <a:t>Settling Time from Jump: 0.1043s</a:t>
            </a:r>
          </a:p>
          <a:p>
            <a:r>
              <a:rPr lang="en-US" altLang="zh-TW" dirty="0"/>
              <a:t>Standard Deviation: 4.696897 nm</a:t>
            </a:r>
          </a:p>
          <a:p>
            <a:r>
              <a:rPr lang="en-US" altLang="zh-TW" dirty="0"/>
              <a:t>Steady-state error: 0.948089 nm</a:t>
            </a:r>
          </a:p>
          <a:p>
            <a:endParaRPr lang="en-US" altLang="zh-TW" dirty="0"/>
          </a:p>
          <a:p>
            <a:r>
              <a:rPr lang="en-US" altLang="zh-TW" dirty="0"/>
              <a:t>=== Statistics Before Step Jump ===</a:t>
            </a:r>
          </a:p>
          <a:p>
            <a:r>
              <a:rPr lang="en-US" altLang="zh-TW" dirty="0"/>
              <a:t>Current - Mean: 25.908716 </a:t>
            </a:r>
            <a:r>
              <a:rPr lang="el-GR" altLang="zh-TW" dirty="0"/>
              <a:t>μ</a:t>
            </a:r>
            <a:r>
              <a:rPr lang="en-US" altLang="zh-TW" dirty="0"/>
              <a:t>m, STD: 3.988451 nm</a:t>
            </a:r>
          </a:p>
          <a:p>
            <a:r>
              <a:rPr lang="en-US" altLang="zh-TW" dirty="0"/>
              <a:t>Target  - Mean: 25.908582 </a:t>
            </a:r>
            <a:r>
              <a:rPr lang="el-GR" altLang="zh-TW" dirty="0"/>
              <a:t>μ</a:t>
            </a:r>
            <a:r>
              <a:rPr lang="en-US" altLang="zh-TW" dirty="0"/>
              <a:t>m, STD: 2.399279 nm</a:t>
            </a:r>
          </a:p>
          <a:p>
            <a:endParaRPr lang="en-US" altLang="zh-TW" dirty="0"/>
          </a:p>
          <a:p>
            <a:r>
              <a:rPr lang="en-US" altLang="zh-TW" dirty="0"/>
              <a:t>=== Statistics After Settling (Stable Region) ===</a:t>
            </a:r>
          </a:p>
          <a:p>
            <a:r>
              <a:rPr lang="en-US" altLang="zh-TW" dirty="0"/>
              <a:t>Current - Mean: 26.906845 </a:t>
            </a:r>
            <a:r>
              <a:rPr lang="el-GR" altLang="zh-TW" dirty="0"/>
              <a:t>μ</a:t>
            </a:r>
            <a:r>
              <a:rPr lang="en-US" altLang="zh-TW" dirty="0"/>
              <a:t>m, STD: 4.676132 nm</a:t>
            </a:r>
          </a:p>
          <a:p>
            <a:r>
              <a:rPr lang="en-US" altLang="zh-TW" dirty="0"/>
              <a:t>Target  - Mean: 26.904396 </a:t>
            </a:r>
            <a:r>
              <a:rPr lang="el-GR" altLang="zh-TW" dirty="0"/>
              <a:t>μ</a:t>
            </a:r>
            <a:r>
              <a:rPr lang="en-US" altLang="zh-TW" dirty="0"/>
              <a:t>m, STD: 2.415791 nm</a:t>
            </a:r>
          </a:p>
          <a:p>
            <a:r>
              <a:rPr lang="en-US" altLang="zh-TW" dirty="0">
                <a:highlight>
                  <a:srgbClr val="FFFF00"/>
                </a:highlight>
              </a:rPr>
              <a:t>Default </a:t>
            </a:r>
            <a:endParaRPr lang="zh-TW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85159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87B97A2-D8B1-9619-2883-4956E22B0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50"/>
            <a:ext cx="121920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90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782117D-776E-02E0-DA23-63517700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126" y="566338"/>
            <a:ext cx="8049748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01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0BD6469-101B-B450-7574-2CC666505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10" y="1722788"/>
            <a:ext cx="5306165" cy="4067743"/>
          </a:xfrm>
          <a:prstGeom prst="rect">
            <a:avLst/>
          </a:prstGeom>
        </p:spPr>
      </p:pic>
      <p:pic>
        <p:nvPicPr>
          <p:cNvPr id="10" name="圖片 9" descr="一張含有 文字, 螢幕擷取畫面, 行, 圖表 的圖片&#10;&#10;AI 產生的內容可能不正確。">
            <a:extLst>
              <a:ext uri="{FF2B5EF4-FFF2-40B4-BE49-F238E27FC236}">
                <a16:creationId xmlns:a16="http://schemas.microsoft.com/office/drawing/2014/main" id="{0AD5F638-E8FD-1066-EC8C-CD517B91E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" t="4979" r="8543"/>
          <a:stretch>
            <a:fillRect/>
          </a:stretch>
        </p:blipFill>
        <p:spPr>
          <a:xfrm>
            <a:off x="5524500" y="1876758"/>
            <a:ext cx="6431280" cy="37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62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0BF2531-9317-0989-1950-FE0D6F6A0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89" y="1513363"/>
            <a:ext cx="5786986" cy="383127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D8278D0-9018-61E5-265D-8D0088C16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975" y="1513363"/>
            <a:ext cx="6072142" cy="37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63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B02F99C0-96F8-DF55-E178-995034A473D4}"/>
              </a:ext>
            </a:extLst>
          </p:cNvPr>
          <p:cNvSpPr txBox="1"/>
          <p:nvPr/>
        </p:nvSpPr>
        <p:spPr>
          <a:xfrm>
            <a:off x="4183380" y="1228397"/>
            <a:ext cx="87249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6x6 matrix</a:t>
            </a:r>
          </a:p>
          <a:p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i_A1matrix_s_lambda[35:0]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i_L2_esti[35:0]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i_inv_B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[35:0]</a:t>
            </a:r>
          </a:p>
          <a:p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</a:p>
          <a:p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ilambda</a:t>
            </a:r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iBeta_m</a:t>
            </a:r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iAnew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[0], </a:t>
            </a: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iAnew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iAnew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(L1)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iAnew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(L2)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iAnew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(a1_s_lamc)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012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字型, 螢幕擷取畫面, 鮮豔 的圖片&#10;&#10;AI 產生的內容可能不正確。">
            <a:extLst>
              <a:ext uri="{FF2B5EF4-FFF2-40B4-BE49-F238E27FC236}">
                <a16:creationId xmlns:a16="http://schemas.microsoft.com/office/drawing/2014/main" id="{F803B8D1-75B4-2EE3-1EA7-120F125B2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2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圖表, 鮮豔 的圖片&#10;&#10;AI 產生的內容可能不正確。">
            <a:extLst>
              <a:ext uri="{FF2B5EF4-FFF2-40B4-BE49-F238E27FC236}">
                <a16:creationId xmlns:a16="http://schemas.microsoft.com/office/drawing/2014/main" id="{599CBBA9-5DA1-9932-B96E-A35BEE416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9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圖表, 行 的圖片&#10;&#10;AI 產生的內容可能不正確。">
            <a:extLst>
              <a:ext uri="{FF2B5EF4-FFF2-40B4-BE49-F238E27FC236}">
                <a16:creationId xmlns:a16="http://schemas.microsoft.com/office/drawing/2014/main" id="{624156BF-3A85-C050-A18D-C53E20B6B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1" y="1150083"/>
            <a:ext cx="10327220" cy="5491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7829DCB-F35D-5FAF-5452-24D70413298B}"/>
                  </a:ext>
                </a:extLst>
              </p:cNvPr>
              <p:cNvSpPr txBox="1"/>
              <p:nvPr/>
            </p:nvSpPr>
            <p:spPr>
              <a:xfrm>
                <a:off x="496379" y="459990"/>
                <a:ext cx="76461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</a:rPr>
                      <m:t>ch</m:t>
                    </m:r>
                    <m:r>
                      <a:rPr lang="en-US" altLang="zh-TW" sz="3200" b="0" i="0" smtClean="0">
                        <a:latin typeface="Cambria Math" panose="02040503050406030204" pitchFamily="18" charset="0"/>
                      </a:rPr>
                      <m:t>3 0.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5</m:t>
                    </m:r>
                    <m:func>
                      <m:funcPr>
                        <m:ctrlPr>
                          <a:rPr lang="zh-TW" alt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TW" altLang="en-US" sz="320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zh-TW" altLang="en-US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TW" alt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 Hz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(new inner)</a:t>
                </a:r>
                <a:endParaRPr lang="zh-TW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7829DCB-F35D-5FAF-5452-24D704132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" y="459990"/>
                <a:ext cx="7646125" cy="584775"/>
              </a:xfrm>
              <a:prstGeom prst="rect">
                <a:avLst/>
              </a:prstGeom>
              <a:blipFill>
                <a:blip r:embed="rId3"/>
                <a:stretch>
                  <a:fillRect l="-1992" t="-14583" b="-32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8DA7FD73-5391-D82C-40BB-E7050C2F385C}"/>
              </a:ext>
            </a:extLst>
          </p:cNvPr>
          <p:cNvSpPr txBox="1"/>
          <p:nvPr/>
        </p:nvSpPr>
        <p:spPr>
          <a:xfrm>
            <a:off x="3849179" y="1410788"/>
            <a:ext cx="62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0.7s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20B90C1-6D59-B011-4BF2-AD8074DFF577}"/>
              </a:ext>
            </a:extLst>
          </p:cNvPr>
          <p:cNvSpPr txBox="1"/>
          <p:nvPr/>
        </p:nvSpPr>
        <p:spPr>
          <a:xfrm>
            <a:off x="2651750" y="1780120"/>
            <a:ext cx="62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2.6s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EE665F-6721-ED06-188D-2BBD0DC23335}"/>
              </a:ext>
            </a:extLst>
          </p:cNvPr>
          <p:cNvSpPr txBox="1"/>
          <p:nvPr/>
        </p:nvSpPr>
        <p:spPr>
          <a:xfrm>
            <a:off x="8464731" y="601210"/>
            <a:ext cx="323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HIGH: </a:t>
            </a:r>
            <a:r>
              <a:rPr lang="en-US" altLang="zh-TW" b="1" dirty="0"/>
              <a:t>-0.525557 ~</a:t>
            </a:r>
            <a:r>
              <a:rPr lang="zh-TW" altLang="en-US" b="1" dirty="0"/>
              <a:t> </a:t>
            </a:r>
            <a:r>
              <a:rPr lang="en-US" altLang="zh-TW" b="1" dirty="0"/>
              <a:t>0.525259 V</a:t>
            </a:r>
          </a:p>
          <a:p>
            <a:r>
              <a:rPr lang="en-US" altLang="zh-TW" dirty="0"/>
              <a:t>LOW:</a:t>
            </a:r>
            <a:r>
              <a:rPr lang="en-US" altLang="zh-TW" b="1" dirty="0"/>
              <a:t>-0.509617 ~</a:t>
            </a:r>
            <a:r>
              <a:rPr lang="zh-TW" altLang="en-US" b="1" dirty="0"/>
              <a:t> </a:t>
            </a:r>
            <a:r>
              <a:rPr lang="en-US" altLang="zh-TW" b="1" dirty="0"/>
              <a:t>0.509631 V 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126710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675FB2F-F609-F3E3-2CFA-AF4CF9A01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9" y="1142355"/>
            <a:ext cx="8602408" cy="5715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D9CBF4F-1A74-229E-843E-5E839CD7F78A}"/>
                  </a:ext>
                </a:extLst>
              </p:cNvPr>
              <p:cNvSpPr txBox="1"/>
              <p:nvPr/>
            </p:nvSpPr>
            <p:spPr>
              <a:xfrm>
                <a:off x="226422" y="468699"/>
                <a:ext cx="88114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</a:rPr>
                      <m:t>ch</m:t>
                    </m:r>
                    <m:r>
                      <a:rPr lang="en-US" altLang="zh-TW" sz="3200" b="0" i="0" smtClean="0">
                        <a:latin typeface="Cambria Math" panose="02040503050406030204" pitchFamily="18" charset="0"/>
                      </a:rPr>
                      <m:t>3 0.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5</m:t>
                    </m:r>
                    <m:func>
                      <m:funcPr>
                        <m:ctrlPr>
                          <a:rPr lang="zh-TW" alt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TW" altLang="en-US" sz="320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zh-TW" altLang="en-US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TW" alt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 Hz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(new inner)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zh-TW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D9CBF4F-1A74-229E-843E-5E839CD7F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2" y="468699"/>
                <a:ext cx="8811415" cy="584775"/>
              </a:xfrm>
              <a:prstGeom prst="rect">
                <a:avLst/>
              </a:prstGeom>
              <a:blipFill>
                <a:blip r:embed="rId3"/>
                <a:stretch>
                  <a:fillRect l="-1729" t="-14583" b="-32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8147E7AA-0FD0-A468-5822-1C3FE5A01FA5}"/>
              </a:ext>
            </a:extLst>
          </p:cNvPr>
          <p:cNvSpPr txBox="1"/>
          <p:nvPr/>
        </p:nvSpPr>
        <p:spPr>
          <a:xfrm>
            <a:off x="9037837" y="1927223"/>
            <a:ext cx="3013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VM</a:t>
            </a:r>
            <a:r>
              <a:rPr lang="zh-TW" altLang="en-US" dirty="0"/>
              <a:t>主要頻率成分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b="1" dirty="0"/>
              <a:t>100.0 Hz </a:t>
            </a:r>
            <a:r>
              <a:rPr lang="zh-TW" altLang="en-US" b="1" dirty="0"/>
              <a:t> </a:t>
            </a:r>
            <a:r>
              <a:rPr lang="en-US" altLang="zh-TW" b="1" dirty="0"/>
              <a:t>88.18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300.0 Hz</a:t>
            </a:r>
            <a:r>
              <a:rPr lang="zh-TW" altLang="en-US" b="1" dirty="0"/>
              <a:t> </a:t>
            </a:r>
            <a:r>
              <a:rPr lang="en-US" altLang="zh-TW" b="1" dirty="0"/>
              <a:t> 51.54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500.0 Hz </a:t>
            </a:r>
            <a:r>
              <a:rPr lang="zh-TW" altLang="en-US" b="1" dirty="0"/>
              <a:t> </a:t>
            </a:r>
            <a:r>
              <a:rPr lang="en-US" altLang="zh-TW" b="1" dirty="0"/>
              <a:t>37.97 dB</a:t>
            </a:r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8FECA3F-82C6-6ACF-7AE9-DD4A3AFA806D}"/>
              </a:ext>
            </a:extLst>
          </p:cNvPr>
          <p:cNvSpPr txBox="1"/>
          <p:nvPr/>
        </p:nvSpPr>
        <p:spPr>
          <a:xfrm>
            <a:off x="9037837" y="4622525"/>
            <a:ext cx="3013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DA</a:t>
            </a:r>
            <a:r>
              <a:rPr lang="zh-TW" altLang="en-US" dirty="0"/>
              <a:t>主要頻率成分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b="1" dirty="0"/>
              <a:t>100.0 Hz  85.13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300.0 Hz </a:t>
            </a:r>
            <a:r>
              <a:rPr lang="zh-TW" altLang="en-US" b="1" dirty="0"/>
              <a:t> </a:t>
            </a:r>
            <a:r>
              <a:rPr lang="en-US" altLang="zh-TW" b="1" dirty="0"/>
              <a:t>54.11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500.0 Hz  37.50 dB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077723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70AC2-9751-4118-E8A7-0B5A2ACC9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A442C46A-FE89-EBD7-39C5-832BDB3CAE13}"/>
                  </a:ext>
                </a:extLst>
              </p:cNvPr>
              <p:cNvSpPr txBox="1"/>
              <p:nvPr/>
            </p:nvSpPr>
            <p:spPr>
              <a:xfrm>
                <a:off x="365759" y="468698"/>
                <a:ext cx="84821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>
                        <a:latin typeface="Cambria Math" panose="02040503050406030204" pitchFamily="18" charset="0"/>
                      </a:rPr>
                      <m:t>ch</m:t>
                    </m:r>
                    <m:r>
                      <a:rPr lang="en-US" altLang="zh-TW" sz="3200">
                        <a:latin typeface="Cambria Math" panose="02040503050406030204" pitchFamily="18" charset="0"/>
                      </a:rPr>
                      <m:t>3 0.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5</m:t>
                    </m:r>
                    <m:func>
                      <m:funcPr>
                        <m:ctrlPr>
                          <a:rPr lang="zh-TW" alt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TW" altLang="en-US" sz="3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zh-TW" altLang="en-US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TW" alt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altLang="zh-TW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 Hz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(new inner)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zh-TW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A442C46A-FE89-EBD7-39C5-832BDB3CA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59" y="468698"/>
                <a:ext cx="8482150" cy="584775"/>
              </a:xfrm>
              <a:prstGeom prst="rect">
                <a:avLst/>
              </a:prstGeom>
              <a:blipFill>
                <a:blip r:embed="rId2"/>
                <a:stretch>
                  <a:fillRect l="-1797" t="-14583" r="-216" b="-32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ECA31968-78EC-CFBE-97F4-97EF2B70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1" y="910733"/>
            <a:ext cx="8784418" cy="583657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E19DD91-17F4-E396-B946-B80A96B2374F}"/>
              </a:ext>
            </a:extLst>
          </p:cNvPr>
          <p:cNvSpPr txBox="1"/>
          <p:nvPr/>
        </p:nvSpPr>
        <p:spPr>
          <a:xfrm>
            <a:off x="8994292" y="1704982"/>
            <a:ext cx="3013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VM</a:t>
            </a:r>
            <a:r>
              <a:rPr lang="zh-TW" altLang="en-US" dirty="0"/>
              <a:t>主要頻率成分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b="1" dirty="0"/>
              <a:t>100.0 Hz  88.18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300.0 Hz  51.54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500.0 Hz  37.97 dB</a:t>
            </a:r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A8B589B-CDAB-53D4-08D1-C5FBE7FF0CE0}"/>
              </a:ext>
            </a:extLst>
          </p:cNvPr>
          <p:cNvSpPr txBox="1"/>
          <p:nvPr/>
        </p:nvSpPr>
        <p:spPr>
          <a:xfrm>
            <a:off x="8994292" y="4552853"/>
            <a:ext cx="3013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DA</a:t>
            </a:r>
            <a:r>
              <a:rPr lang="zh-TW" altLang="en-US" dirty="0"/>
              <a:t>主要頻率成分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b="1" dirty="0"/>
              <a:t>100.0 Hz </a:t>
            </a:r>
            <a:r>
              <a:rPr lang="zh-TW" altLang="en-US" b="1" dirty="0"/>
              <a:t> </a:t>
            </a:r>
            <a:r>
              <a:rPr lang="en-US" altLang="zh-TW" b="1" dirty="0"/>
              <a:t>85.13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 300.0 Hz 54.11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 500.0 Hz 37.50 dB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450034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4F851-0E9B-0140-D8BD-036B02AB5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2682E90-91B1-07E9-6147-ACD043E815F8}"/>
                  </a:ext>
                </a:extLst>
              </p:cNvPr>
              <p:cNvSpPr txBox="1"/>
              <p:nvPr/>
            </p:nvSpPr>
            <p:spPr>
              <a:xfrm>
                <a:off x="1349828" y="459990"/>
                <a:ext cx="76461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</a:rPr>
                      <m:t>ch</m:t>
                    </m:r>
                    <m:r>
                      <a:rPr lang="en-US" altLang="zh-TW" sz="3200" b="0" i="0" smtClean="0">
                        <a:latin typeface="Cambria Math" panose="02040503050406030204" pitchFamily="18" charset="0"/>
                      </a:rPr>
                      <m:t>3 0.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5</m:t>
                    </m:r>
                    <m:func>
                      <m:funcPr>
                        <m:ctrlPr>
                          <a:rPr lang="zh-TW" alt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TW" altLang="en-US" sz="320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zh-TW" altLang="en-US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TW" alt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 Hz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(new inner)</a:t>
                </a:r>
                <a:endParaRPr lang="zh-TW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2682E90-91B1-07E9-6147-ACD043E81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828" y="459990"/>
                <a:ext cx="7646125" cy="584775"/>
              </a:xfrm>
              <a:prstGeom prst="rect">
                <a:avLst/>
              </a:prstGeom>
              <a:blipFill>
                <a:blip r:embed="rId2"/>
                <a:stretch>
                  <a:fillRect l="-1992" t="-14583" b="-32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 descr="一張含有 螢幕擷取畫面, 圖表, 行, 綠色 的圖片&#10;&#10;AI 產生的內容可能不正確。">
            <a:extLst>
              <a:ext uri="{FF2B5EF4-FFF2-40B4-BE49-F238E27FC236}">
                <a16:creationId xmlns:a16="http://schemas.microsoft.com/office/drawing/2014/main" id="{3059B797-97DD-09EF-9CF3-6FBD32A5F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1114768"/>
            <a:ext cx="10450286" cy="555715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B5C0584-A964-59B4-4749-A0C9BBB06C9F}"/>
              </a:ext>
            </a:extLst>
          </p:cNvPr>
          <p:cNvSpPr txBox="1"/>
          <p:nvPr/>
        </p:nvSpPr>
        <p:spPr>
          <a:xfrm>
            <a:off x="8098971" y="1114768"/>
            <a:ext cx="62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0.7s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13536D4-9E30-374E-2509-D5DFB353DA75}"/>
              </a:ext>
            </a:extLst>
          </p:cNvPr>
          <p:cNvSpPr txBox="1"/>
          <p:nvPr/>
        </p:nvSpPr>
        <p:spPr>
          <a:xfrm>
            <a:off x="6901542" y="1484100"/>
            <a:ext cx="62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2.6s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920AC33-16C3-0B73-4E80-592A7CEFA91B}"/>
              </a:ext>
            </a:extLst>
          </p:cNvPr>
          <p:cNvSpPr txBox="1"/>
          <p:nvPr/>
        </p:nvSpPr>
        <p:spPr>
          <a:xfrm>
            <a:off x="8900160" y="653103"/>
            <a:ext cx="3466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HIGH: </a:t>
            </a:r>
            <a:r>
              <a:rPr lang="en-US" altLang="zh-TW" b="1" dirty="0"/>
              <a:t>-0.539934 ~</a:t>
            </a:r>
            <a:r>
              <a:rPr lang="zh-TW" altLang="en-US" b="1" dirty="0"/>
              <a:t> </a:t>
            </a:r>
            <a:r>
              <a:rPr lang="en-US" altLang="zh-TW" b="1" dirty="0"/>
              <a:t>0.542137 V </a:t>
            </a:r>
            <a:r>
              <a:rPr lang="en-US" altLang="zh-TW" dirty="0"/>
              <a:t>LOW:</a:t>
            </a:r>
            <a:r>
              <a:rPr lang="zh-TW" altLang="en-US" dirty="0"/>
              <a:t> </a:t>
            </a:r>
            <a:r>
              <a:rPr lang="en-US" altLang="zh-TW" b="1" dirty="0"/>
              <a:t>-0.342712 ~</a:t>
            </a:r>
            <a:r>
              <a:rPr lang="zh-TW" altLang="en-US" b="1" dirty="0"/>
              <a:t> </a:t>
            </a:r>
            <a:r>
              <a:rPr lang="en-US" altLang="zh-TW" b="1" dirty="0"/>
              <a:t>0.345226 V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764168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28765-001B-5D29-A1A1-5EEDF1D27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709E4A4-8319-6C0A-519A-3BD86086FA89}"/>
              </a:ext>
            </a:extLst>
          </p:cNvPr>
          <p:cNvSpPr txBox="1"/>
          <p:nvPr/>
        </p:nvSpPr>
        <p:spPr>
          <a:xfrm>
            <a:off x="8994292" y="1704982"/>
            <a:ext cx="3013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VM</a:t>
            </a:r>
            <a:r>
              <a:rPr lang="zh-TW" altLang="en-US" dirty="0"/>
              <a:t>主要頻率成分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b="1" dirty="0"/>
              <a:t>1000.0 Hz </a:t>
            </a:r>
            <a:r>
              <a:rPr lang="zh-TW" altLang="en-US" b="1" dirty="0"/>
              <a:t> </a:t>
            </a:r>
            <a:r>
              <a:rPr lang="en-US" altLang="zh-TW" b="1" dirty="0"/>
              <a:t>84.92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3000.0 Hz  60.31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5000.0 Hz  41.90 dB</a:t>
            </a:r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AC7A1B0-72D3-00D5-48DC-31AB75E20006}"/>
              </a:ext>
            </a:extLst>
          </p:cNvPr>
          <p:cNvSpPr txBox="1"/>
          <p:nvPr/>
        </p:nvSpPr>
        <p:spPr>
          <a:xfrm>
            <a:off x="8994292" y="4552853"/>
            <a:ext cx="3013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DA</a:t>
            </a:r>
            <a:r>
              <a:rPr lang="zh-TW" altLang="en-US" dirty="0"/>
              <a:t>主要頻率成分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b="1" dirty="0"/>
              <a:t>1000.0 Hz  85.66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3000.0 Hz  59.24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30733.0 Hz 45.34 dB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02418F36-1D0B-78F2-F7C4-0A40CD0B64F4}"/>
                  </a:ext>
                </a:extLst>
              </p:cNvPr>
              <p:cNvSpPr txBox="1"/>
              <p:nvPr/>
            </p:nvSpPr>
            <p:spPr>
              <a:xfrm>
                <a:off x="365758" y="384983"/>
                <a:ext cx="86285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</a:rPr>
                      <m:t>ch</m:t>
                    </m:r>
                    <m:r>
                      <a:rPr lang="en-US" altLang="zh-TW" sz="3200" b="0" i="0" smtClean="0">
                        <a:latin typeface="Cambria Math" panose="02040503050406030204" pitchFamily="18" charset="0"/>
                      </a:rPr>
                      <m:t>3 0.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5</m:t>
                    </m:r>
                    <m:func>
                      <m:funcPr>
                        <m:ctrlPr>
                          <a:rPr lang="zh-TW" alt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TW" altLang="en-US" sz="320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zh-TW" altLang="en-US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TW" alt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 Hz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(new inner)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zh-TW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02418F36-1D0B-78F2-F7C4-0A40CD0B6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58" y="384983"/>
                <a:ext cx="8628533" cy="584775"/>
              </a:xfrm>
              <a:prstGeom prst="rect">
                <a:avLst/>
              </a:prstGeom>
              <a:blipFill>
                <a:blip r:embed="rId2"/>
                <a:stretch>
                  <a:fillRect l="-1767" t="-14583" b="-32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2FC5AF5B-959A-1FC6-B862-3E695215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5" y="1104818"/>
            <a:ext cx="8658903" cy="57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61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20551</TotalTime>
  <Words>921</Words>
  <Application>Microsoft Office PowerPoint</Application>
  <PresentationFormat>寬螢幕</PresentationFormat>
  <Paragraphs>157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微軟正黑體</vt:lpstr>
      <vt:lpstr>Aptos</vt:lpstr>
      <vt:lpstr>Aptos Display</vt:lpstr>
      <vt:lpstr>Arial</vt:lpstr>
      <vt:lpstr>Cambria Math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范宏翌</dc:creator>
  <cp:lastModifiedBy>范宏翌</cp:lastModifiedBy>
  <cp:revision>10</cp:revision>
  <cp:lastPrinted>2025-09-08T06:57:16Z</cp:lastPrinted>
  <dcterms:created xsi:type="dcterms:W3CDTF">2025-07-16T05:33:44Z</dcterms:created>
  <dcterms:modified xsi:type="dcterms:W3CDTF">2025-09-08T07:04:04Z</dcterms:modified>
</cp:coreProperties>
</file>